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1" r:id="rId31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6" Type="http://schemas.openxmlformats.org/officeDocument/2006/relationships/slide" Target="slides/slide19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4" name="Shape 11824"/>
        <p:cNvGrpSpPr/>
        <p:nvPr/>
      </p:nvGrpSpPr>
      <p:grpSpPr>
        <a:xfrm>
          <a:off x="0" y="0"/>
          <a:ext cx="0" cy="0"/>
          <a:chOff x="0" y="0"/>
          <a:chExt cx="0" cy="0"/>
        </a:xfrm>
      </p:grpSpPr>
      <p:sp>
        <p:nvSpPr>
          <p:cNvPr id="11825" name="Google Shape;11825;p1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6" name="Google Shape;11826;p1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72.xml"/><Relationship Id="rId2" Type="http://schemas.openxmlformats.org/officeDocument/2006/relationships/notesSlide" Target="../notesSlides/notesSlide196.xml"/><Relationship Id="rId3" Type="http://schemas.openxmlformats.org/officeDocument/2006/relationships/image" Target="../media/image397.jpg"/><Relationship Id="rId4" Type="http://schemas.openxmlformats.org/officeDocument/2006/relationships/image" Target="../media/image400.png"/></Relationships>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7" name="Shape 11827"/>
        <p:cNvGrpSpPr/>
        <p:nvPr/>
      </p:nvGrpSpPr>
      <p:grpSpPr>
        <a:xfrm>
          <a:off x="0" y="0"/>
          <a:ext cx="0" cy="0"/>
          <a:chOff x="0" y="0"/>
          <a:chExt cx="0" cy="0"/>
        </a:xfrm>
      </p:grpSpPr>
      <p:sp>
        <p:nvSpPr>
          <p:cNvPr id="11828" name="Google Shape;11828;p1626"/>
          <p:cNvSpPr txBox="1"/>
          <p:nvPr>
            <p:ph type="ctrTitle"/>
          </p:nvPr>
        </p:nvSpPr>
        <p:spPr>
          <a:xfrm>
            <a:off x="2438400" y="381000"/>
            <a:ext cx="5181600" cy="152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a:solidFill>
                  <a:srgbClr val="006600"/>
                </a:solidFill>
              </a:rPr>
              <a:t>The SDO EUV Variability Experiment (EVE): Research to Operations</a:t>
            </a:r>
            <a:endParaRPr sz="4400"/>
          </a:p>
        </p:txBody>
      </p:sp>
      <p:sp>
        <p:nvSpPr>
          <p:cNvPr id="11829" name="Google Shape;11829;p1626"/>
          <p:cNvSpPr txBox="1"/>
          <p:nvPr>
            <p:ph idx="1" type="subTitle"/>
          </p:nvPr>
        </p:nvSpPr>
        <p:spPr>
          <a:xfrm>
            <a:off x="304800" y="1981200"/>
            <a:ext cx="8534400" cy="914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accent2"/>
              </a:buClr>
              <a:buSzPts val="1600"/>
              <a:buFont typeface="Times New Roman"/>
              <a:buNone/>
            </a:pPr>
            <a:r>
              <a:rPr b="1" lang="en-US" sz="1600">
                <a:solidFill>
                  <a:schemeClr val="accent2"/>
                </a:solidFill>
              </a:rPr>
              <a:t>F.G. Eparvier, T.N. Woods, G. Rottman (CU-LASP); A. Jones, D. Judge (USC); J. Lean, J. Mariska, D. McMullin, H. Warren (NRL); G. Berthiaume (MIT-LL); S. Bailey (UA-GI); T.J. Fuller-Rowell, R. Viereck (NOAA-SEC); J. Sojka (USU); and W.K. Tobiska (SET)</a:t>
            </a:r>
            <a:r>
              <a:rPr b="1" lang="en-US" sz="3200">
                <a:solidFill>
                  <a:schemeClr val="accent2"/>
                </a:solidFill>
              </a:rPr>
              <a:t> </a:t>
            </a:r>
            <a:endParaRPr/>
          </a:p>
        </p:txBody>
      </p:sp>
      <p:pic>
        <p:nvPicPr>
          <p:cNvPr id="11830" name="Google Shape;11830;p1626"/>
          <p:cNvPicPr preferRelativeResize="0"/>
          <p:nvPr/>
        </p:nvPicPr>
        <p:blipFill rotWithShape="1">
          <a:blip r:embed="rId3">
            <a:alphaModFix/>
          </a:blip>
          <a:srcRect b="0" l="0" r="0" t="0"/>
          <a:stretch/>
        </p:blipFill>
        <p:spPr>
          <a:xfrm>
            <a:off x="228600" y="550863"/>
            <a:ext cx="2286000" cy="1125537"/>
          </a:xfrm>
          <a:prstGeom prst="rect">
            <a:avLst/>
          </a:prstGeom>
          <a:noFill/>
          <a:ln>
            <a:noFill/>
          </a:ln>
        </p:spPr>
      </p:pic>
      <p:pic>
        <p:nvPicPr>
          <p:cNvPr id="11831" name="Google Shape;11831;p1626"/>
          <p:cNvPicPr preferRelativeResize="0"/>
          <p:nvPr/>
        </p:nvPicPr>
        <p:blipFill rotWithShape="1">
          <a:blip r:embed="rId4">
            <a:alphaModFix/>
          </a:blip>
          <a:srcRect b="0" l="0" r="0" t="0"/>
          <a:stretch/>
        </p:blipFill>
        <p:spPr>
          <a:xfrm>
            <a:off x="7493000" y="495300"/>
            <a:ext cx="1346200" cy="1257300"/>
          </a:xfrm>
          <a:prstGeom prst="rect">
            <a:avLst/>
          </a:prstGeom>
          <a:noFill/>
          <a:ln>
            <a:noFill/>
          </a:ln>
        </p:spPr>
      </p:pic>
      <p:sp>
        <p:nvSpPr>
          <p:cNvPr id="11832" name="Google Shape;11832;p1626"/>
          <p:cNvSpPr txBox="1"/>
          <p:nvPr/>
        </p:nvSpPr>
        <p:spPr>
          <a:xfrm>
            <a:off x="304800" y="2879725"/>
            <a:ext cx="8610600" cy="3444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SDO-EVE science objectives are: (1) Specify the solar EUV irradiance and its variability on time scales from seconds to years; (2) Advance current understanding of how and why the solar EUV irradiance varies; (3) Improve the capability to predict (nowcast and forecast) the EUV irradiance variations; and (4) Understand the response of the geospace environment to solar EUV variability and the impact on human endeavors.  This poster will describe the EVE science plans, going beyond accurate and precise irradiance measurements to encompass improvements in models of the sources of solar EUV and the effects on the Earth's atmosphere.  EVE has the ultimate goal of improving space weather operations and will provide a transition to the future of space weather monitoring systems.</a:t>
            </a:r>
            <a:endParaRPr b="0" i="0" sz="2000" u="none" cap="none" strike="noStrike">
              <a:solidFill>
                <a:srgbClr val="000000"/>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